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8"/>
  </p:notesMasterIdLst>
  <p:sldIdLst>
    <p:sldId id="256" r:id="rId2"/>
    <p:sldId id="306" r:id="rId3"/>
    <p:sldId id="307" r:id="rId4"/>
    <p:sldId id="315" r:id="rId5"/>
    <p:sldId id="319" r:id="rId6"/>
    <p:sldId id="29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21" r:id="rId17"/>
    <p:sldId id="322" r:id="rId18"/>
    <p:sldId id="332" r:id="rId19"/>
    <p:sldId id="323" r:id="rId20"/>
    <p:sldId id="330" r:id="rId21"/>
    <p:sldId id="324" r:id="rId22"/>
    <p:sldId id="326" r:id="rId23"/>
    <p:sldId id="327" r:id="rId24"/>
    <p:sldId id="333" r:id="rId25"/>
    <p:sldId id="331" r:id="rId26"/>
    <p:sldId id="328" r:id="rId27"/>
    <p:sldId id="329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16" r:id="rId36"/>
    <p:sldId id="341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293" autoAdjust="0"/>
    <p:restoredTop sz="90282" autoAdjust="0"/>
  </p:normalViewPr>
  <p:slideViewPr>
    <p:cSldViewPr snapToGrid="0" showGuides="1">
      <p:cViewPr varScale="1">
        <p:scale>
          <a:sx n="83" d="100"/>
          <a:sy n="83" d="100"/>
        </p:scale>
        <p:origin x="240" y="79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5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7665" y="6140907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sbiome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emf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girdwood@Latrobe.edu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bookdown.org/ndphillips/YaRr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iscoveringstatistics.com/books/discovering-stat" TargetMode="Externa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r-meetups/latr-meetu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atr-meetups/latr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forms.gle/BdKLJgHU8nyg4LZcA" TargetMode="Externa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9EFBE-01F5-7E52-E013-17D972C2CD33}"/>
              </a:ext>
            </a:extLst>
          </p:cNvPr>
          <p:cNvSpPr txBox="1"/>
          <p:nvPr/>
        </p:nvSpPr>
        <p:spPr>
          <a:xfrm>
            <a:off x="420727" y="399206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(not necessarily in this order)</a:t>
            </a:r>
          </a:p>
        </p:txBody>
      </p:sp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C9A0-83AF-0117-5FDD-9FDA6D965DE0}"/>
              </a:ext>
            </a:extLst>
          </p:cNvPr>
          <p:cNvSpPr txBox="1"/>
          <p:nvPr/>
        </p:nvSpPr>
        <p:spPr>
          <a:xfrm>
            <a:off x="4511048" y="744875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Gather all the raw data into one place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07490-D2DB-1853-B6CE-9B5D241745A7}"/>
              </a:ext>
            </a:extLst>
          </p:cNvPr>
          <p:cNvGrpSpPr/>
          <p:nvPr/>
        </p:nvGrpSpPr>
        <p:grpSpPr>
          <a:xfrm>
            <a:off x="10313181" y="3100637"/>
            <a:ext cx="1580445" cy="1387057"/>
            <a:chOff x="8794043" y="2168943"/>
            <a:chExt cx="1580445" cy="1387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56E1C9-CFE1-FE74-88FC-F3F2E3DB6C8D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B85B85-DBBC-E4A4-8A1F-66B385CCEF60}"/>
                </a:ext>
              </a:extLst>
            </p:cNvPr>
            <p:cNvCxnSpPr/>
            <p:nvPr/>
          </p:nvCxnSpPr>
          <p:spPr>
            <a:xfrm>
              <a:off x="9031111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7923E4-254F-1349-25FD-80E495D91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1C1D8-663B-758B-1FA3-0F07C55B5742}"/>
              </a:ext>
            </a:extLst>
          </p:cNvPr>
          <p:cNvGrpSpPr/>
          <p:nvPr/>
        </p:nvGrpSpPr>
        <p:grpSpPr>
          <a:xfrm>
            <a:off x="6662284" y="1779621"/>
            <a:ext cx="3184543" cy="908005"/>
            <a:chOff x="6594550" y="1779621"/>
            <a:chExt cx="3184543" cy="90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AB35F-0A45-46F7-577D-5555E2FC2498}"/>
                </a:ext>
              </a:extLst>
            </p:cNvPr>
            <p:cNvGrpSpPr/>
            <p:nvPr/>
          </p:nvGrpSpPr>
          <p:grpSpPr>
            <a:xfrm>
              <a:off x="6594550" y="1779621"/>
              <a:ext cx="2205449" cy="908005"/>
              <a:chOff x="7679636" y="2287745"/>
              <a:chExt cx="3431274" cy="141268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A3495E-66F5-8A6A-542F-8145A37CE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8AFC00E-2A7D-5B2E-E6FF-59F4D1FD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880E4F7-60A2-B463-E679-32A8F85A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CB227E-E010-62E3-5EC5-E21034098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272957E-B7AA-AB5C-9314-DD0E8A52C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1ECECE-4764-F0F5-6A0E-DA6E913C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4193DB-BA77-31B3-FAE7-4F0D34BC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0D5AD12-9A14-6A42-CA4A-4F176B73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0A84FE2-428B-911B-B28D-378943D3E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5ABFB41-B544-3F4F-494A-4639D5FD8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CD630C-3C4B-B903-5FB4-A17F65EE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24" y="1783257"/>
              <a:ext cx="904369" cy="904369"/>
            </a:xfrm>
            <a:prstGeom prst="rect">
              <a:avLst/>
            </a:prstGeom>
          </p:spPr>
        </p:pic>
      </p:grp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9C435D9A-B9EF-4510-DB5C-11150D7A37F6}"/>
              </a:ext>
            </a:extLst>
          </p:cNvPr>
          <p:cNvSpPr/>
          <p:nvPr/>
        </p:nvSpPr>
        <p:spPr>
          <a:xfrm flipV="1">
            <a:off x="9995382" y="2208551"/>
            <a:ext cx="1361825" cy="7418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8B8F6-B14B-7D2F-FAD2-FDC3C4F69290}"/>
              </a:ext>
            </a:extLst>
          </p:cNvPr>
          <p:cNvSpPr txBox="1"/>
          <p:nvPr/>
        </p:nvSpPr>
        <p:spPr>
          <a:xfrm>
            <a:off x="9302164" y="371530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1 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B4E622-B339-A9A9-F9D8-95D61B51A010}"/>
              </a:ext>
            </a:extLst>
          </p:cNvPr>
          <p:cNvSpPr txBox="1"/>
          <p:nvPr/>
        </p:nvSpPr>
        <p:spPr>
          <a:xfrm>
            <a:off x="6511829" y="276251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500 CSV files &amp; 1 spreadsheet</a:t>
            </a:r>
          </a:p>
        </p:txBody>
      </p:sp>
    </p:spTree>
    <p:extLst>
      <p:ext uri="{BB962C8B-B14F-4D97-AF65-F5344CB8AC3E}">
        <p14:creationId xmlns:p14="http://schemas.microsoft.com/office/powerpoint/2010/main" val="26369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A1CBC-FDB6-3CFC-04E8-73E3BA9BFBDD}"/>
              </a:ext>
            </a:extLst>
          </p:cNvPr>
          <p:cNvSpPr txBox="1"/>
          <p:nvPr/>
        </p:nvSpPr>
        <p:spPr>
          <a:xfrm>
            <a:off x="6712337" y="10403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Throw out or rectify bad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057C-26A0-2976-4225-6B50B0126219}"/>
              </a:ext>
            </a:extLst>
          </p:cNvPr>
          <p:cNvSpPr txBox="1"/>
          <p:nvPr/>
        </p:nvSpPr>
        <p:spPr>
          <a:xfrm>
            <a:off x="323745" y="357763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Deal with missing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77018-8910-9029-B3D8-A7C6B865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8" y="1645669"/>
            <a:ext cx="2566651" cy="29072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BEEA4-158B-6906-6181-6F1DA905ABA9}"/>
              </a:ext>
            </a:extLst>
          </p:cNvPr>
          <p:cNvGrpSpPr/>
          <p:nvPr/>
        </p:nvGrpSpPr>
        <p:grpSpPr>
          <a:xfrm>
            <a:off x="1294431" y="4126600"/>
            <a:ext cx="1954086" cy="2459228"/>
            <a:chOff x="1261012" y="4297335"/>
            <a:chExt cx="1954086" cy="2459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289E0D-3D58-A891-1ECE-25F44F2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12" y="4297335"/>
              <a:ext cx="1514288" cy="235555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90B08-C479-12C8-DB9A-4C8303C0068F}"/>
                </a:ext>
              </a:extLst>
            </p:cNvPr>
            <p:cNvCxnSpPr/>
            <p:nvPr/>
          </p:nvCxnSpPr>
          <p:spPr>
            <a:xfrm>
              <a:off x="2018156" y="6441810"/>
              <a:ext cx="375836" cy="166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84288-5939-4D8F-FCCE-8093B7A39FB9}"/>
                </a:ext>
              </a:extLst>
            </p:cNvPr>
            <p:cNvSpPr txBox="1"/>
            <p:nvPr/>
          </p:nvSpPr>
          <p:spPr>
            <a:xfrm rot="20628239">
              <a:off x="2235343" y="63872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  <a:latin typeface="Lucida Handwriting" panose="03010101010101010101" pitchFamily="66" charset="0"/>
                </a:rPr>
                <a:t>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8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84605-3DD1-E673-0CA8-31C7C54D3612}"/>
              </a:ext>
            </a:extLst>
          </p:cNvPr>
          <p:cNvGrpSpPr/>
          <p:nvPr/>
        </p:nvGrpSpPr>
        <p:grpSpPr>
          <a:xfrm>
            <a:off x="6908166" y="1086159"/>
            <a:ext cx="3906590" cy="1171619"/>
            <a:chOff x="8794043" y="2168943"/>
            <a:chExt cx="1580445" cy="13870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25293-2801-D35B-8B12-6A423E13EFB3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B67574-4EF5-E242-1474-8DD27FBABB3D}"/>
                </a:ext>
              </a:extLst>
            </p:cNvPr>
            <p:cNvCxnSpPr/>
            <p:nvPr/>
          </p:nvCxnSpPr>
          <p:spPr>
            <a:xfrm>
              <a:off x="8911674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9F7BA-123F-7D93-B33E-3E9C635BD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22213-2C8C-932F-40E3-37F8369237AC}"/>
              </a:ext>
            </a:extLst>
          </p:cNvPr>
          <p:cNvSpPr txBox="1"/>
          <p:nvPr/>
        </p:nvSpPr>
        <p:spPr>
          <a:xfrm>
            <a:off x="7163720" y="2397228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Wide form</a:t>
            </a:r>
          </a:p>
          <a:p>
            <a:pPr algn="ctr"/>
            <a:r>
              <a:rPr lang="en-AU" dirty="0"/>
              <a:t>Categorical data is grouped</a:t>
            </a:r>
          </a:p>
          <a:p>
            <a:pPr algn="ctr"/>
            <a:r>
              <a:rPr lang="en-AU" dirty="0"/>
              <a:t>Easy to read and interpret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BA3939-161A-8AF9-B1D9-A75C3B133CF7}"/>
              </a:ext>
            </a:extLst>
          </p:cNvPr>
          <p:cNvGrpSpPr/>
          <p:nvPr/>
        </p:nvGrpSpPr>
        <p:grpSpPr>
          <a:xfrm>
            <a:off x="1886936" y="3527136"/>
            <a:ext cx="1125093" cy="2919702"/>
            <a:chOff x="8794043" y="2168943"/>
            <a:chExt cx="1580445" cy="13870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0CE7B3-B972-A473-E262-43101A62EF1E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874FE9-CA0E-995F-7833-6F9802202AB3}"/>
                </a:ext>
              </a:extLst>
            </p:cNvPr>
            <p:cNvCxnSpPr/>
            <p:nvPr/>
          </p:nvCxnSpPr>
          <p:spPr>
            <a:xfrm>
              <a:off x="9059238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A9B95C-AE4A-E497-CFBC-1F59797C8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F8140-97D6-1B46-A777-7368EA203B0A}"/>
              </a:ext>
            </a:extLst>
          </p:cNvPr>
          <p:cNvSpPr txBox="1"/>
          <p:nvPr/>
        </p:nvSpPr>
        <p:spPr>
          <a:xfrm>
            <a:off x="3084443" y="5569261"/>
            <a:ext cx="424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Long form</a:t>
            </a:r>
          </a:p>
          <a:p>
            <a:r>
              <a:rPr lang="en-AU" dirty="0"/>
              <a:t>One observation per row</a:t>
            </a:r>
          </a:p>
          <a:p>
            <a:r>
              <a:rPr lang="en-AU" dirty="0"/>
              <a:t>Easy to store, select and manipulate</a:t>
            </a:r>
          </a:p>
        </p:txBody>
      </p:sp>
    </p:spTree>
    <p:extLst>
      <p:ext uri="{BB962C8B-B14F-4D97-AF65-F5344CB8AC3E}">
        <p14:creationId xmlns:p14="http://schemas.microsoft.com/office/powerpoint/2010/main" val="40315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84ED87-1256-1E73-66DC-8C30963F0258}"/>
              </a:ext>
            </a:extLst>
          </p:cNvPr>
          <p:cNvGrpSpPr/>
          <p:nvPr/>
        </p:nvGrpSpPr>
        <p:grpSpPr>
          <a:xfrm>
            <a:off x="1441540" y="3560445"/>
            <a:ext cx="2365513" cy="2713383"/>
            <a:chOff x="4114800" y="2146852"/>
            <a:chExt cx="2365513" cy="271338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D5688A-2568-80E5-7A2C-3C8039902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B076D5-7356-9891-C3AC-05A45BADFE7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E77BEB-FC7F-186F-12F0-AEE4637713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1F516B-0410-C84F-F0B8-DBD97704401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201AA-5201-216B-CF5C-07F5D1F0F06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A023F-C15E-D592-13D8-C6533C1B750B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F089A7-CEE6-D869-D186-FAE1461E8B28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270EFA-BA09-DA64-1ECB-0936A5E32695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F450D2-1046-9310-B83B-60BA4AE49906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968C47-9239-5651-5DEB-28F9A3E31429}"/>
              </a:ext>
            </a:extLst>
          </p:cNvPr>
          <p:cNvGrpSpPr/>
          <p:nvPr/>
        </p:nvGrpSpPr>
        <p:grpSpPr>
          <a:xfrm>
            <a:off x="9374908" y="640424"/>
            <a:ext cx="1811775" cy="2713383"/>
            <a:chOff x="9374908" y="640424"/>
            <a:chExt cx="1811775" cy="2713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742295-424A-5B6C-0CF4-C4C9613988C2}"/>
                </a:ext>
              </a:extLst>
            </p:cNvPr>
            <p:cNvGrpSpPr/>
            <p:nvPr/>
          </p:nvGrpSpPr>
          <p:grpSpPr>
            <a:xfrm>
              <a:off x="9374908" y="1246711"/>
              <a:ext cx="1811775" cy="1795670"/>
              <a:chOff x="9374908" y="1246711"/>
              <a:chExt cx="2365513" cy="179567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38B84D-24C5-232F-EF2D-782B7E050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8231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712AF62-6347-6B2F-1623-B7B4BF6A2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2442720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D82A35-BA49-409C-5D69-939E15ACE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30423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155C48E-8989-0EF5-BD73-7F9740DB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24671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24B2FF-5DAB-865F-7D02-871F39F49D74}"/>
                </a:ext>
              </a:extLst>
            </p:cNvPr>
            <p:cNvGrpSpPr/>
            <p:nvPr/>
          </p:nvGrpSpPr>
          <p:grpSpPr>
            <a:xfrm>
              <a:off x="9772473" y="640424"/>
              <a:ext cx="1009784" cy="2713383"/>
              <a:chOff x="9772473" y="640424"/>
              <a:chExt cx="1009784" cy="2713383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36C94B-8BEE-3B6D-C23C-B8B7D68EF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72473" y="640424"/>
                <a:ext cx="0" cy="27133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D5D5284-AB3A-F464-99B1-D1BF26196741}"/>
                  </a:ext>
                </a:extLst>
              </p:cNvPr>
              <p:cNvSpPr/>
              <p:nvPr/>
            </p:nvSpPr>
            <p:spPr>
              <a:xfrm>
                <a:off x="9832109" y="888613"/>
                <a:ext cx="950148" cy="424821"/>
              </a:xfrm>
              <a:custGeom>
                <a:avLst/>
                <a:gdLst>
                  <a:gd name="connsiteX0" fmla="*/ 0 w 1659835"/>
                  <a:gd name="connsiteY0" fmla="*/ 348159 h 424821"/>
                  <a:gd name="connsiteX1" fmla="*/ 288235 w 1659835"/>
                  <a:gd name="connsiteY1" fmla="*/ 129498 h 424821"/>
                  <a:gd name="connsiteX2" fmla="*/ 675861 w 1659835"/>
                  <a:gd name="connsiteY2" fmla="*/ 417733 h 424821"/>
                  <a:gd name="connsiteX3" fmla="*/ 1073426 w 1659835"/>
                  <a:gd name="connsiteY3" fmla="*/ 308402 h 424821"/>
                  <a:gd name="connsiteX4" fmla="*/ 1351722 w 1659835"/>
                  <a:gd name="connsiteY4" fmla="*/ 289 h 424821"/>
                  <a:gd name="connsiteX5" fmla="*/ 1659835 w 1659835"/>
                  <a:gd name="connsiteY5" fmla="*/ 368037 h 42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9835" h="424821">
                    <a:moveTo>
                      <a:pt x="0" y="348159"/>
                    </a:moveTo>
                    <a:cubicBezTo>
                      <a:pt x="87796" y="233030"/>
                      <a:pt x="175592" y="117902"/>
                      <a:pt x="288235" y="129498"/>
                    </a:cubicBezTo>
                    <a:cubicBezTo>
                      <a:pt x="400878" y="141094"/>
                      <a:pt x="544996" y="387916"/>
                      <a:pt x="675861" y="417733"/>
                    </a:cubicBezTo>
                    <a:cubicBezTo>
                      <a:pt x="806726" y="447550"/>
                      <a:pt x="960782" y="377976"/>
                      <a:pt x="1073426" y="308402"/>
                    </a:cubicBezTo>
                    <a:cubicBezTo>
                      <a:pt x="1186070" y="238828"/>
                      <a:pt x="1253987" y="-9650"/>
                      <a:pt x="1351722" y="289"/>
                    </a:cubicBezTo>
                    <a:cubicBezTo>
                      <a:pt x="1449457" y="10228"/>
                      <a:pt x="1554646" y="189132"/>
                      <a:pt x="1659835" y="368037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BCCD6E-FBE0-F571-6455-5E43ABC7AD69}"/>
                  </a:ext>
                </a:extLst>
              </p:cNvPr>
              <p:cNvSpPr/>
              <p:nvPr/>
            </p:nvSpPr>
            <p:spPr>
              <a:xfrm>
                <a:off x="9802291" y="1427509"/>
                <a:ext cx="978595" cy="689646"/>
              </a:xfrm>
              <a:custGeom>
                <a:avLst/>
                <a:gdLst>
                  <a:gd name="connsiteX0" fmla="*/ 0 w 1709530"/>
                  <a:gd name="connsiteY0" fmla="*/ 395672 h 689646"/>
                  <a:gd name="connsiteX1" fmla="*/ 198782 w 1709530"/>
                  <a:gd name="connsiteY1" fmla="*/ 8046 h 689646"/>
                  <a:gd name="connsiteX2" fmla="*/ 586408 w 1709530"/>
                  <a:gd name="connsiteY2" fmla="*/ 177011 h 689646"/>
                  <a:gd name="connsiteX3" fmla="*/ 1292087 w 1709530"/>
                  <a:gd name="connsiteY3" fmla="*/ 683906 h 689646"/>
                  <a:gd name="connsiteX4" fmla="*/ 1709530 w 1709530"/>
                  <a:gd name="connsiteY4" fmla="*/ 405611 h 6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530" h="689646">
                    <a:moveTo>
                      <a:pt x="0" y="395672"/>
                    </a:moveTo>
                    <a:cubicBezTo>
                      <a:pt x="50523" y="220080"/>
                      <a:pt x="101047" y="44489"/>
                      <a:pt x="198782" y="8046"/>
                    </a:cubicBezTo>
                    <a:cubicBezTo>
                      <a:pt x="296517" y="-28397"/>
                      <a:pt x="404191" y="64368"/>
                      <a:pt x="586408" y="177011"/>
                    </a:cubicBezTo>
                    <a:cubicBezTo>
                      <a:pt x="768626" y="289654"/>
                      <a:pt x="1104900" y="645806"/>
                      <a:pt x="1292087" y="683906"/>
                    </a:cubicBezTo>
                    <a:cubicBezTo>
                      <a:pt x="1479274" y="722006"/>
                      <a:pt x="1594402" y="563808"/>
                      <a:pt x="1709530" y="405611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456A09F-F1B9-F78E-A4B5-15FAE44BABB5}"/>
                  </a:ext>
                </a:extLst>
              </p:cNvPr>
              <p:cNvSpPr/>
              <p:nvPr/>
            </p:nvSpPr>
            <p:spPr>
              <a:xfrm>
                <a:off x="9782412" y="2147222"/>
                <a:ext cx="950740" cy="448335"/>
              </a:xfrm>
              <a:custGeom>
                <a:avLst/>
                <a:gdLst>
                  <a:gd name="connsiteX0" fmla="*/ 0 w 1660870"/>
                  <a:gd name="connsiteY0" fmla="*/ 262367 h 448335"/>
                  <a:gd name="connsiteX1" fmla="*/ 178905 w 1660870"/>
                  <a:gd name="connsiteY1" fmla="*/ 3950 h 448335"/>
                  <a:gd name="connsiteX2" fmla="*/ 318053 w 1660870"/>
                  <a:gd name="connsiteY2" fmla="*/ 441272 h 448335"/>
                  <a:gd name="connsiteX3" fmla="*/ 606287 w 1660870"/>
                  <a:gd name="connsiteY3" fmla="*/ 262367 h 448335"/>
                  <a:gd name="connsiteX4" fmla="*/ 844826 w 1660870"/>
                  <a:gd name="connsiteY4" fmla="*/ 103341 h 448335"/>
                  <a:gd name="connsiteX5" fmla="*/ 1023731 w 1660870"/>
                  <a:gd name="connsiteY5" fmla="*/ 302124 h 448335"/>
                  <a:gd name="connsiteX6" fmla="*/ 1252331 w 1660870"/>
                  <a:gd name="connsiteY6" fmla="*/ 322002 h 448335"/>
                  <a:gd name="connsiteX7" fmla="*/ 1331844 w 1660870"/>
                  <a:gd name="connsiteY7" fmla="*/ 83463 h 448335"/>
                  <a:gd name="connsiteX8" fmla="*/ 1610139 w 1660870"/>
                  <a:gd name="connsiteY8" fmla="*/ 371698 h 448335"/>
                  <a:gd name="connsiteX9" fmla="*/ 1659835 w 1660870"/>
                  <a:gd name="connsiteY9" fmla="*/ 292185 h 44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0870" h="448335">
                    <a:moveTo>
                      <a:pt x="0" y="262367"/>
                    </a:moveTo>
                    <a:cubicBezTo>
                      <a:pt x="62948" y="118250"/>
                      <a:pt x="125896" y="-25867"/>
                      <a:pt x="178905" y="3950"/>
                    </a:cubicBezTo>
                    <a:cubicBezTo>
                      <a:pt x="231914" y="33767"/>
                      <a:pt x="246823" y="398203"/>
                      <a:pt x="318053" y="441272"/>
                    </a:cubicBezTo>
                    <a:cubicBezTo>
                      <a:pt x="389283" y="484341"/>
                      <a:pt x="518492" y="318689"/>
                      <a:pt x="606287" y="262367"/>
                    </a:cubicBezTo>
                    <a:cubicBezTo>
                      <a:pt x="694083" y="206045"/>
                      <a:pt x="775252" y="96715"/>
                      <a:pt x="844826" y="103341"/>
                    </a:cubicBezTo>
                    <a:cubicBezTo>
                      <a:pt x="914400" y="109967"/>
                      <a:pt x="955814" y="265681"/>
                      <a:pt x="1023731" y="302124"/>
                    </a:cubicBezTo>
                    <a:cubicBezTo>
                      <a:pt x="1091648" y="338567"/>
                      <a:pt x="1200979" y="358445"/>
                      <a:pt x="1252331" y="322002"/>
                    </a:cubicBezTo>
                    <a:cubicBezTo>
                      <a:pt x="1303683" y="285559"/>
                      <a:pt x="1272209" y="75180"/>
                      <a:pt x="1331844" y="83463"/>
                    </a:cubicBezTo>
                    <a:cubicBezTo>
                      <a:pt x="1391479" y="91746"/>
                      <a:pt x="1555474" y="336911"/>
                      <a:pt x="1610139" y="371698"/>
                    </a:cubicBezTo>
                    <a:cubicBezTo>
                      <a:pt x="1664804" y="406485"/>
                      <a:pt x="1662319" y="349335"/>
                      <a:pt x="1659835" y="292185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646102-0450-234F-8FB4-0FACA476F88D}"/>
                  </a:ext>
                </a:extLst>
              </p:cNvPr>
              <p:cNvSpPr/>
              <p:nvPr/>
            </p:nvSpPr>
            <p:spPr>
              <a:xfrm>
                <a:off x="9772473" y="2618114"/>
                <a:ext cx="995664" cy="602768"/>
              </a:xfrm>
              <a:custGeom>
                <a:avLst/>
                <a:gdLst>
                  <a:gd name="connsiteX0" fmla="*/ 0 w 1739348"/>
                  <a:gd name="connsiteY0" fmla="*/ 447458 h 602768"/>
                  <a:gd name="connsiteX1" fmla="*/ 278296 w 1739348"/>
                  <a:gd name="connsiteY1" fmla="*/ 198980 h 602768"/>
                  <a:gd name="connsiteX2" fmla="*/ 725557 w 1739348"/>
                  <a:gd name="connsiteY2" fmla="*/ 189041 h 602768"/>
                  <a:gd name="connsiteX3" fmla="*/ 904461 w 1739348"/>
                  <a:gd name="connsiteY3" fmla="*/ 197 h 602768"/>
                  <a:gd name="connsiteX4" fmla="*/ 1192696 w 1739348"/>
                  <a:gd name="connsiteY4" fmla="*/ 228797 h 602768"/>
                  <a:gd name="connsiteX5" fmla="*/ 1451113 w 1739348"/>
                  <a:gd name="connsiteY5" fmla="*/ 79710 h 602768"/>
                  <a:gd name="connsiteX6" fmla="*/ 1649896 w 1739348"/>
                  <a:gd name="connsiteY6" fmla="*/ 586606 h 602768"/>
                  <a:gd name="connsiteX7" fmla="*/ 1739348 w 1739348"/>
                  <a:gd name="connsiteY7" fmla="*/ 427580 h 60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9348" h="602768">
                    <a:moveTo>
                      <a:pt x="0" y="447458"/>
                    </a:moveTo>
                    <a:cubicBezTo>
                      <a:pt x="78685" y="344753"/>
                      <a:pt x="157370" y="242049"/>
                      <a:pt x="278296" y="198980"/>
                    </a:cubicBezTo>
                    <a:cubicBezTo>
                      <a:pt x="399222" y="155911"/>
                      <a:pt x="621196" y="222171"/>
                      <a:pt x="725557" y="189041"/>
                    </a:cubicBezTo>
                    <a:cubicBezTo>
                      <a:pt x="829918" y="155911"/>
                      <a:pt x="826605" y="-6429"/>
                      <a:pt x="904461" y="197"/>
                    </a:cubicBezTo>
                    <a:cubicBezTo>
                      <a:pt x="982317" y="6823"/>
                      <a:pt x="1101587" y="215545"/>
                      <a:pt x="1192696" y="228797"/>
                    </a:cubicBezTo>
                    <a:cubicBezTo>
                      <a:pt x="1283805" y="242049"/>
                      <a:pt x="1374913" y="20075"/>
                      <a:pt x="1451113" y="79710"/>
                    </a:cubicBezTo>
                    <a:cubicBezTo>
                      <a:pt x="1527313" y="139345"/>
                      <a:pt x="1601857" y="528628"/>
                      <a:pt x="1649896" y="586606"/>
                    </a:cubicBezTo>
                    <a:cubicBezTo>
                      <a:pt x="1697935" y="644584"/>
                      <a:pt x="1718641" y="536082"/>
                      <a:pt x="1739348" y="42758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65BC27-77B0-AFD2-17FB-4B5BC8DA3A77}"/>
              </a:ext>
            </a:extLst>
          </p:cNvPr>
          <p:cNvSpPr txBox="1"/>
          <p:nvPr/>
        </p:nvSpPr>
        <p:spPr>
          <a:xfrm>
            <a:off x="7590714" y="331170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97305-C6DA-2357-B3FB-960FE627BB31}"/>
              </a:ext>
            </a:extLst>
          </p:cNvPr>
          <p:cNvSpPr txBox="1"/>
          <p:nvPr/>
        </p:nvSpPr>
        <p:spPr>
          <a:xfrm>
            <a:off x="9815548" y="3284082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13FEA9D-2C60-101C-0825-D00D00631DF5}"/>
              </a:ext>
            </a:extLst>
          </p:cNvPr>
          <p:cNvSpPr/>
          <p:nvPr/>
        </p:nvSpPr>
        <p:spPr>
          <a:xfrm>
            <a:off x="1915265" y="3781028"/>
            <a:ext cx="1643791" cy="424821"/>
          </a:xfrm>
          <a:custGeom>
            <a:avLst/>
            <a:gdLst>
              <a:gd name="connsiteX0" fmla="*/ 0 w 1659835"/>
              <a:gd name="connsiteY0" fmla="*/ 348159 h 424821"/>
              <a:gd name="connsiteX1" fmla="*/ 288235 w 1659835"/>
              <a:gd name="connsiteY1" fmla="*/ 129498 h 424821"/>
              <a:gd name="connsiteX2" fmla="*/ 675861 w 1659835"/>
              <a:gd name="connsiteY2" fmla="*/ 417733 h 424821"/>
              <a:gd name="connsiteX3" fmla="*/ 1073426 w 1659835"/>
              <a:gd name="connsiteY3" fmla="*/ 308402 h 424821"/>
              <a:gd name="connsiteX4" fmla="*/ 1351722 w 1659835"/>
              <a:gd name="connsiteY4" fmla="*/ 289 h 424821"/>
              <a:gd name="connsiteX5" fmla="*/ 1659835 w 1659835"/>
              <a:gd name="connsiteY5" fmla="*/ 368037 h 42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9835" h="424821">
                <a:moveTo>
                  <a:pt x="0" y="348159"/>
                </a:moveTo>
                <a:cubicBezTo>
                  <a:pt x="87796" y="233030"/>
                  <a:pt x="175592" y="117902"/>
                  <a:pt x="288235" y="129498"/>
                </a:cubicBezTo>
                <a:cubicBezTo>
                  <a:pt x="400878" y="141094"/>
                  <a:pt x="544996" y="387916"/>
                  <a:pt x="675861" y="417733"/>
                </a:cubicBezTo>
                <a:cubicBezTo>
                  <a:pt x="806726" y="447550"/>
                  <a:pt x="960782" y="377976"/>
                  <a:pt x="1073426" y="308402"/>
                </a:cubicBezTo>
                <a:cubicBezTo>
                  <a:pt x="1186070" y="238828"/>
                  <a:pt x="1253987" y="-9650"/>
                  <a:pt x="1351722" y="289"/>
                </a:cubicBezTo>
                <a:cubicBezTo>
                  <a:pt x="1449457" y="10228"/>
                  <a:pt x="1554646" y="189132"/>
                  <a:pt x="1659835" y="36803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E50F41-AE34-3E43-A55A-45A2E45C1154}"/>
              </a:ext>
            </a:extLst>
          </p:cNvPr>
          <p:cNvSpPr/>
          <p:nvPr/>
        </p:nvSpPr>
        <p:spPr>
          <a:xfrm>
            <a:off x="1885448" y="4319924"/>
            <a:ext cx="1693005" cy="689646"/>
          </a:xfrm>
          <a:custGeom>
            <a:avLst/>
            <a:gdLst>
              <a:gd name="connsiteX0" fmla="*/ 0 w 1709530"/>
              <a:gd name="connsiteY0" fmla="*/ 395672 h 689646"/>
              <a:gd name="connsiteX1" fmla="*/ 198782 w 1709530"/>
              <a:gd name="connsiteY1" fmla="*/ 8046 h 689646"/>
              <a:gd name="connsiteX2" fmla="*/ 586408 w 1709530"/>
              <a:gd name="connsiteY2" fmla="*/ 177011 h 689646"/>
              <a:gd name="connsiteX3" fmla="*/ 1292087 w 1709530"/>
              <a:gd name="connsiteY3" fmla="*/ 683906 h 689646"/>
              <a:gd name="connsiteX4" fmla="*/ 1709530 w 1709530"/>
              <a:gd name="connsiteY4" fmla="*/ 405611 h 68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30" h="689646">
                <a:moveTo>
                  <a:pt x="0" y="395672"/>
                </a:moveTo>
                <a:cubicBezTo>
                  <a:pt x="50523" y="220080"/>
                  <a:pt x="101047" y="44489"/>
                  <a:pt x="198782" y="8046"/>
                </a:cubicBezTo>
                <a:cubicBezTo>
                  <a:pt x="296517" y="-28397"/>
                  <a:pt x="404191" y="64368"/>
                  <a:pt x="586408" y="177011"/>
                </a:cubicBezTo>
                <a:cubicBezTo>
                  <a:pt x="768626" y="289654"/>
                  <a:pt x="1104900" y="645806"/>
                  <a:pt x="1292087" y="683906"/>
                </a:cubicBezTo>
                <a:cubicBezTo>
                  <a:pt x="1479274" y="722006"/>
                  <a:pt x="1594402" y="563808"/>
                  <a:pt x="1709530" y="40561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07F39A-2B09-C37E-64C0-89CB4BD2DC1A}"/>
              </a:ext>
            </a:extLst>
          </p:cNvPr>
          <p:cNvSpPr/>
          <p:nvPr/>
        </p:nvSpPr>
        <p:spPr>
          <a:xfrm>
            <a:off x="1865568" y="5039637"/>
            <a:ext cx="1644815" cy="448335"/>
          </a:xfrm>
          <a:custGeom>
            <a:avLst/>
            <a:gdLst>
              <a:gd name="connsiteX0" fmla="*/ 0 w 1660870"/>
              <a:gd name="connsiteY0" fmla="*/ 262367 h 448335"/>
              <a:gd name="connsiteX1" fmla="*/ 178905 w 1660870"/>
              <a:gd name="connsiteY1" fmla="*/ 3950 h 448335"/>
              <a:gd name="connsiteX2" fmla="*/ 318053 w 1660870"/>
              <a:gd name="connsiteY2" fmla="*/ 441272 h 448335"/>
              <a:gd name="connsiteX3" fmla="*/ 606287 w 1660870"/>
              <a:gd name="connsiteY3" fmla="*/ 262367 h 448335"/>
              <a:gd name="connsiteX4" fmla="*/ 844826 w 1660870"/>
              <a:gd name="connsiteY4" fmla="*/ 103341 h 448335"/>
              <a:gd name="connsiteX5" fmla="*/ 1023731 w 1660870"/>
              <a:gd name="connsiteY5" fmla="*/ 302124 h 448335"/>
              <a:gd name="connsiteX6" fmla="*/ 1252331 w 1660870"/>
              <a:gd name="connsiteY6" fmla="*/ 322002 h 448335"/>
              <a:gd name="connsiteX7" fmla="*/ 1331844 w 1660870"/>
              <a:gd name="connsiteY7" fmla="*/ 83463 h 448335"/>
              <a:gd name="connsiteX8" fmla="*/ 1610139 w 1660870"/>
              <a:gd name="connsiteY8" fmla="*/ 371698 h 448335"/>
              <a:gd name="connsiteX9" fmla="*/ 1659835 w 1660870"/>
              <a:gd name="connsiteY9" fmla="*/ 292185 h 44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0870" h="448335">
                <a:moveTo>
                  <a:pt x="0" y="262367"/>
                </a:moveTo>
                <a:cubicBezTo>
                  <a:pt x="62948" y="118250"/>
                  <a:pt x="125896" y="-25867"/>
                  <a:pt x="178905" y="3950"/>
                </a:cubicBezTo>
                <a:cubicBezTo>
                  <a:pt x="231914" y="33767"/>
                  <a:pt x="246823" y="398203"/>
                  <a:pt x="318053" y="441272"/>
                </a:cubicBezTo>
                <a:cubicBezTo>
                  <a:pt x="389283" y="484341"/>
                  <a:pt x="518492" y="318689"/>
                  <a:pt x="606287" y="262367"/>
                </a:cubicBezTo>
                <a:cubicBezTo>
                  <a:pt x="694083" y="206045"/>
                  <a:pt x="775252" y="96715"/>
                  <a:pt x="844826" y="103341"/>
                </a:cubicBezTo>
                <a:cubicBezTo>
                  <a:pt x="914400" y="109967"/>
                  <a:pt x="955814" y="265681"/>
                  <a:pt x="1023731" y="302124"/>
                </a:cubicBezTo>
                <a:cubicBezTo>
                  <a:pt x="1091648" y="338567"/>
                  <a:pt x="1200979" y="358445"/>
                  <a:pt x="1252331" y="322002"/>
                </a:cubicBezTo>
                <a:cubicBezTo>
                  <a:pt x="1303683" y="285559"/>
                  <a:pt x="1272209" y="75180"/>
                  <a:pt x="1331844" y="83463"/>
                </a:cubicBezTo>
                <a:cubicBezTo>
                  <a:pt x="1391479" y="91746"/>
                  <a:pt x="1555474" y="336911"/>
                  <a:pt x="1610139" y="371698"/>
                </a:cubicBezTo>
                <a:cubicBezTo>
                  <a:pt x="1664804" y="406485"/>
                  <a:pt x="1662319" y="349335"/>
                  <a:pt x="1659835" y="29218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52B01D1-5EC9-6BB5-CE0C-C61F6C7C8738}"/>
              </a:ext>
            </a:extLst>
          </p:cNvPr>
          <p:cNvSpPr/>
          <p:nvPr/>
        </p:nvSpPr>
        <p:spPr>
          <a:xfrm>
            <a:off x="1855629" y="5510529"/>
            <a:ext cx="1722535" cy="602768"/>
          </a:xfrm>
          <a:custGeom>
            <a:avLst/>
            <a:gdLst>
              <a:gd name="connsiteX0" fmla="*/ 0 w 1739348"/>
              <a:gd name="connsiteY0" fmla="*/ 447458 h 602768"/>
              <a:gd name="connsiteX1" fmla="*/ 278296 w 1739348"/>
              <a:gd name="connsiteY1" fmla="*/ 198980 h 602768"/>
              <a:gd name="connsiteX2" fmla="*/ 725557 w 1739348"/>
              <a:gd name="connsiteY2" fmla="*/ 189041 h 602768"/>
              <a:gd name="connsiteX3" fmla="*/ 904461 w 1739348"/>
              <a:gd name="connsiteY3" fmla="*/ 197 h 602768"/>
              <a:gd name="connsiteX4" fmla="*/ 1192696 w 1739348"/>
              <a:gd name="connsiteY4" fmla="*/ 228797 h 602768"/>
              <a:gd name="connsiteX5" fmla="*/ 1451113 w 1739348"/>
              <a:gd name="connsiteY5" fmla="*/ 79710 h 602768"/>
              <a:gd name="connsiteX6" fmla="*/ 1649896 w 1739348"/>
              <a:gd name="connsiteY6" fmla="*/ 586606 h 602768"/>
              <a:gd name="connsiteX7" fmla="*/ 1739348 w 1739348"/>
              <a:gd name="connsiteY7" fmla="*/ 427580 h 6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348" h="602768">
                <a:moveTo>
                  <a:pt x="0" y="447458"/>
                </a:moveTo>
                <a:cubicBezTo>
                  <a:pt x="78685" y="344753"/>
                  <a:pt x="157370" y="242049"/>
                  <a:pt x="278296" y="198980"/>
                </a:cubicBezTo>
                <a:cubicBezTo>
                  <a:pt x="399222" y="155911"/>
                  <a:pt x="621196" y="222171"/>
                  <a:pt x="725557" y="189041"/>
                </a:cubicBezTo>
                <a:cubicBezTo>
                  <a:pt x="829918" y="155911"/>
                  <a:pt x="826605" y="-6429"/>
                  <a:pt x="904461" y="197"/>
                </a:cubicBezTo>
                <a:cubicBezTo>
                  <a:pt x="982317" y="6823"/>
                  <a:pt x="1101587" y="215545"/>
                  <a:pt x="1192696" y="228797"/>
                </a:cubicBezTo>
                <a:cubicBezTo>
                  <a:pt x="1283805" y="242049"/>
                  <a:pt x="1374913" y="20075"/>
                  <a:pt x="1451113" y="79710"/>
                </a:cubicBezTo>
                <a:cubicBezTo>
                  <a:pt x="1527313" y="139345"/>
                  <a:pt x="1601857" y="528628"/>
                  <a:pt x="1649896" y="586606"/>
                </a:cubicBezTo>
                <a:cubicBezTo>
                  <a:pt x="1697935" y="644584"/>
                  <a:pt x="1718641" y="536082"/>
                  <a:pt x="1739348" y="42758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BBB650-3378-F24E-2B5E-18A8A5A68CB9}"/>
              </a:ext>
            </a:extLst>
          </p:cNvPr>
          <p:cNvGrpSpPr/>
          <p:nvPr/>
        </p:nvGrpSpPr>
        <p:grpSpPr>
          <a:xfrm>
            <a:off x="6810612" y="666268"/>
            <a:ext cx="2365513" cy="2713383"/>
            <a:chOff x="4114800" y="2146852"/>
            <a:chExt cx="2365513" cy="271338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DCA322-935A-5EE4-15E3-F7C6F5DF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D3EE99-E81A-6E76-2D19-02BC7FBB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52F2D73-001D-6A17-6469-0305CCB7B3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73A748-C9B8-C6C0-64E1-DB4FFC832E4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8E389B-E3AF-B13D-D3F8-0FA7C499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B4D30-627E-FFA1-BE7E-C31FF4E1BD23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06C99E1-3C02-533E-5F64-CC30F06289C6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06C6BD-9029-A912-1648-39026337D539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1DF9FD0-3DD6-8169-BBC2-4D78680F2CEC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410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4E2-2FC2-F7C8-C686-2C40A677598B}"/>
              </a:ext>
            </a:extLst>
          </p:cNvPr>
          <p:cNvSpPr txBox="1"/>
          <p:nvPr/>
        </p:nvSpPr>
        <p:spPr>
          <a:xfrm>
            <a:off x="5300870" y="89242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Create new variables from existing ones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61EC4-974D-2040-08DE-A113F9BA5BAE}"/>
              </a:ext>
            </a:extLst>
          </p:cNvPr>
          <p:cNvGrpSpPr/>
          <p:nvPr/>
        </p:nvGrpSpPr>
        <p:grpSpPr>
          <a:xfrm>
            <a:off x="6780057" y="1728333"/>
            <a:ext cx="4868604" cy="1929988"/>
            <a:chOff x="6615290" y="1354094"/>
            <a:chExt cx="4868604" cy="19299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8C60A-2A4C-80D5-D7A1-06D45B441A3E}"/>
                </a:ext>
              </a:extLst>
            </p:cNvPr>
            <p:cNvSpPr/>
            <p:nvPr/>
          </p:nvSpPr>
          <p:spPr>
            <a:xfrm>
              <a:off x="6615290" y="1354094"/>
              <a:ext cx="4868604" cy="1929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5691A-75A0-0035-09D8-980D870AB3F2}"/>
                </a:ext>
              </a:extLst>
            </p:cNvPr>
            <p:cNvSpPr txBox="1"/>
            <p:nvPr/>
          </p:nvSpPr>
          <p:spPr>
            <a:xfrm>
              <a:off x="6880469" y="2632511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Newtons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DDB13-6C88-1962-D440-A2B411561A4E}"/>
                </a:ext>
              </a:extLst>
            </p:cNvPr>
            <p:cNvSpPr txBox="1"/>
            <p:nvPr/>
          </p:nvSpPr>
          <p:spPr>
            <a:xfrm>
              <a:off x="9092013" y="2632510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Body weights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B8D4D2C-2B0F-E3F2-7DDD-25700BF6CB23}"/>
                </a:ext>
              </a:extLst>
            </p:cNvPr>
            <p:cNvSpPr/>
            <p:nvPr/>
          </p:nvSpPr>
          <p:spPr>
            <a:xfrm>
              <a:off x="8330260" y="1861821"/>
              <a:ext cx="596324" cy="646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E9B15A-3B52-3E69-AC6F-65350895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305" y="1599460"/>
              <a:ext cx="912080" cy="11389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48ABA5-7107-E8BB-3E9E-77D22766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998" y="1643912"/>
              <a:ext cx="1082599" cy="108259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A61741D-65B6-41A7-05DC-7B8C7B5B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058" y="1646228"/>
              <a:ext cx="1082599" cy="10825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3D38CB3-26CD-85BA-3383-B73DEDB6CEB9}"/>
              </a:ext>
            </a:extLst>
          </p:cNvPr>
          <p:cNvSpPr txBox="1"/>
          <p:nvPr/>
        </p:nvSpPr>
        <p:spPr>
          <a:xfrm>
            <a:off x="8361401" y="37243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Normalisation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286-1F8E-79B6-F97B-05C3F042D1A3}"/>
              </a:ext>
            </a:extLst>
          </p:cNvPr>
          <p:cNvGrpSpPr/>
          <p:nvPr/>
        </p:nvGrpSpPr>
        <p:grpSpPr>
          <a:xfrm>
            <a:off x="1144594" y="4481158"/>
            <a:ext cx="2842252" cy="1049397"/>
            <a:chOff x="1244326" y="4641910"/>
            <a:chExt cx="2842252" cy="104939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FA463-F6E2-06EC-652E-26D5E59984F3}"/>
                </a:ext>
              </a:extLst>
            </p:cNvPr>
            <p:cNvSpPr/>
            <p:nvPr/>
          </p:nvSpPr>
          <p:spPr>
            <a:xfrm>
              <a:off x="1244326" y="4641910"/>
              <a:ext cx="2842252" cy="1049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/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AU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406F30-6867-5A25-BBEC-CFB02EE0D2F0}"/>
              </a:ext>
            </a:extLst>
          </p:cNvPr>
          <p:cNvSpPr txBox="1"/>
          <p:nvPr/>
        </p:nvSpPr>
        <p:spPr>
          <a:xfrm>
            <a:off x="804653" y="5653157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Joint angular power from joint moments and joint velocities</a:t>
            </a:r>
          </a:p>
        </p:txBody>
      </p:sp>
    </p:spTree>
    <p:extLst>
      <p:ext uri="{BB962C8B-B14F-4D97-AF65-F5344CB8AC3E}">
        <p14:creationId xmlns:p14="http://schemas.microsoft.com/office/powerpoint/2010/main" val="99673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9A172C-0FD2-45DB-69BA-BD901AE5DB27}"/>
              </a:ext>
            </a:extLst>
          </p:cNvPr>
          <p:cNvGrpSpPr/>
          <p:nvPr/>
        </p:nvGrpSpPr>
        <p:grpSpPr>
          <a:xfrm>
            <a:off x="7570916" y="1412230"/>
            <a:ext cx="3341720" cy="2342841"/>
            <a:chOff x="7570916" y="1412230"/>
            <a:chExt cx="3341720" cy="23428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DFA449-357A-B2ED-4275-7E123C496CF3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9798A4A-BA23-18F2-73E3-0FD8668F4A5A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3605E3-4BCC-165A-DC33-5E255A1F90D9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123F1A-FB3C-EB82-919B-91832B06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79E2-E6A6-24AB-4D83-A2469E2106A1}"/>
                </a:ext>
              </a:extLst>
            </p:cNvPr>
            <p:cNvSpPr/>
            <p:nvPr/>
          </p:nvSpPr>
          <p:spPr>
            <a:xfrm>
              <a:off x="8069839" y="1808397"/>
              <a:ext cx="2831508" cy="960333"/>
            </a:xfrm>
            <a:prstGeom prst="rect">
              <a:avLst/>
            </a:prstGeom>
            <a:solidFill>
              <a:srgbClr val="0070C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EC9B-8AF1-7C95-2B5E-C194F38FFE0F}"/>
                </a:ext>
              </a:extLst>
            </p:cNvPr>
            <p:cNvSpPr/>
            <p:nvPr/>
          </p:nvSpPr>
          <p:spPr>
            <a:xfrm>
              <a:off x="8081128" y="2768731"/>
              <a:ext cx="2831508" cy="984626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706-825D-5D03-4E70-1EFB193E328C}"/>
                </a:ext>
              </a:extLst>
            </p:cNvPr>
            <p:cNvSpPr txBox="1"/>
            <p:nvPr/>
          </p:nvSpPr>
          <p:spPr>
            <a:xfrm>
              <a:off x="7570916" y="2017775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E6E0B1-01E9-AE24-E97B-EE0AF81F754C}"/>
                </a:ext>
              </a:extLst>
            </p:cNvPr>
            <p:cNvSpPr txBox="1"/>
            <p:nvPr/>
          </p:nvSpPr>
          <p:spPr>
            <a:xfrm>
              <a:off x="7612024" y="289960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F96D2-DF93-BD62-2CF6-281FA24F012A}"/>
              </a:ext>
            </a:extLst>
          </p:cNvPr>
          <p:cNvGrpSpPr/>
          <p:nvPr/>
        </p:nvGrpSpPr>
        <p:grpSpPr>
          <a:xfrm>
            <a:off x="511140" y="3906035"/>
            <a:ext cx="3284624" cy="2369836"/>
            <a:chOff x="7616723" y="1412230"/>
            <a:chExt cx="3284624" cy="23698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3E91F-AF6F-9BEC-2169-6FDC1E359744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7C7ED1-C32E-48CA-DAAA-C031BCD7CCFF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DD1FCCF-AFAF-14FD-DEA1-4B87830C5FBE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6887EF-A64B-B3BB-4E1B-C277B409E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3883C5-DFAD-F435-FD47-58C7E7AABD06}"/>
                </a:ext>
              </a:extLst>
            </p:cNvPr>
            <p:cNvSpPr/>
            <p:nvPr/>
          </p:nvSpPr>
          <p:spPr>
            <a:xfrm>
              <a:off x="8069839" y="1808398"/>
              <a:ext cx="2831508" cy="25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DB1A1-4BA2-3B5C-27CA-59DFC4AF27E7}"/>
                </a:ext>
              </a:extLst>
            </p:cNvPr>
            <p:cNvSpPr/>
            <p:nvPr/>
          </p:nvSpPr>
          <p:spPr>
            <a:xfrm>
              <a:off x="8081128" y="2859044"/>
              <a:ext cx="2814574" cy="1787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F3EF0B-BB1C-C431-4412-15110489E1C8}"/>
                </a:ext>
              </a:extLst>
            </p:cNvPr>
            <p:cNvSpPr txBox="1"/>
            <p:nvPr/>
          </p:nvSpPr>
          <p:spPr>
            <a:xfrm>
              <a:off x="7616723" y="1839857"/>
              <a:ext cx="417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A1</a:t>
              </a:r>
            </a:p>
            <a:p>
              <a:r>
                <a:rPr lang="en-AU" sz="1400" dirty="0"/>
                <a:t>A2</a:t>
              </a:r>
            </a:p>
            <a:p>
              <a:r>
                <a:rPr lang="en-AU" sz="1400" dirty="0"/>
                <a:t>A3</a:t>
              </a:r>
            </a:p>
            <a:p>
              <a:r>
                <a:rPr lang="en-AU" sz="1400" dirty="0"/>
                <a:t>A4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47B956-3B91-2A25-82EA-F00AFC67BC54}"/>
                </a:ext>
              </a:extLst>
            </p:cNvPr>
            <p:cNvSpPr txBox="1"/>
            <p:nvPr/>
          </p:nvSpPr>
          <p:spPr>
            <a:xfrm>
              <a:off x="7647181" y="2827959"/>
              <a:ext cx="3866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B1</a:t>
              </a:r>
            </a:p>
            <a:p>
              <a:r>
                <a:rPr lang="en-AU" sz="1400" dirty="0"/>
                <a:t>B2</a:t>
              </a:r>
              <a:br>
                <a:rPr lang="en-AU" sz="1400" dirty="0"/>
              </a:br>
              <a:r>
                <a:rPr lang="en-AU" sz="1400" dirty="0"/>
                <a:t>B3</a:t>
              </a:r>
              <a:br>
                <a:rPr lang="en-AU" sz="1400" dirty="0"/>
              </a:br>
              <a:r>
                <a:rPr lang="en-AU" sz="1400" dirty="0"/>
                <a:t>B4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BE7B5-6ECC-5A04-797E-8F229B24D14F}"/>
              </a:ext>
            </a:extLst>
          </p:cNvPr>
          <p:cNvSpPr/>
          <p:nvPr/>
        </p:nvSpPr>
        <p:spPr>
          <a:xfrm>
            <a:off x="958611" y="4552323"/>
            <a:ext cx="2831508" cy="250120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278A9-9E21-6A62-D283-5BA99AE8E567}"/>
              </a:ext>
            </a:extLst>
          </p:cNvPr>
          <p:cNvSpPr/>
          <p:nvPr/>
        </p:nvSpPr>
        <p:spPr>
          <a:xfrm>
            <a:off x="958611" y="4795144"/>
            <a:ext cx="2831508" cy="301212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43F190-DA54-9470-80C5-BBED88528DC5}"/>
              </a:ext>
            </a:extLst>
          </p:cNvPr>
          <p:cNvSpPr/>
          <p:nvPr/>
        </p:nvSpPr>
        <p:spPr>
          <a:xfrm>
            <a:off x="958611" y="5081226"/>
            <a:ext cx="2831508" cy="25012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C3D099-0008-58EF-0F0E-4986C09F2199}"/>
              </a:ext>
            </a:extLst>
          </p:cNvPr>
          <p:cNvSpPr/>
          <p:nvPr/>
        </p:nvSpPr>
        <p:spPr>
          <a:xfrm>
            <a:off x="958611" y="5531557"/>
            <a:ext cx="2831508" cy="241549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C8EE6-DA0B-99AE-87AF-05CDB717628B}"/>
              </a:ext>
            </a:extLst>
          </p:cNvPr>
          <p:cNvSpPr/>
          <p:nvPr/>
        </p:nvSpPr>
        <p:spPr>
          <a:xfrm>
            <a:off x="958611" y="5742644"/>
            <a:ext cx="2831508" cy="26121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E31E8-E840-CDEF-2594-2A703BAD4443}"/>
              </a:ext>
            </a:extLst>
          </p:cNvPr>
          <p:cNvSpPr/>
          <p:nvPr/>
        </p:nvSpPr>
        <p:spPr>
          <a:xfrm>
            <a:off x="958611" y="6019153"/>
            <a:ext cx="2831508" cy="2121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0174A-43B8-6D30-9473-5767C21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</p:spTree>
    <p:extLst>
      <p:ext uri="{BB962C8B-B14F-4D97-AF65-F5344CB8AC3E}">
        <p14:creationId xmlns:p14="http://schemas.microsoft.com/office/powerpoint/2010/main" val="33702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768-AFC2-A9DA-0419-33439D10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948B8-E1ED-E5FA-9B58-01DB34EF1FC3}"/>
              </a:ext>
            </a:extLst>
          </p:cNvPr>
          <p:cNvSpPr txBox="1"/>
          <p:nvPr/>
        </p:nvSpPr>
        <p:spPr>
          <a:xfrm>
            <a:off x="491490" y="2040787"/>
            <a:ext cx="5364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E0E1-105E-DC45-08F8-532269B6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81397"/>
            <a:ext cx="3737610" cy="3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547D-19A5-2CFA-BAE3-018D9E76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50F30-C56A-A538-9EB9-24FE8E1B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>
          <a:xfrm>
            <a:off x="1030144" y="1433689"/>
            <a:ext cx="1323501" cy="271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B488-B71E-695C-87B6-9D315C7DBB74}"/>
              </a:ext>
            </a:extLst>
          </p:cNvPr>
          <p:cNvSpPr txBox="1"/>
          <p:nvPr/>
        </p:nvSpPr>
        <p:spPr>
          <a:xfrm>
            <a:off x="169333" y="4414612"/>
            <a:ext cx="3533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Algorithms, data structures, control flow, functions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e.g. Loops:</a:t>
            </a:r>
          </a:p>
          <a:p>
            <a:pPr algn="ctr"/>
            <a:r>
              <a:rPr lang="en-AU" dirty="0"/>
              <a:t>Repeat actions until job done</a:t>
            </a:r>
          </a:p>
          <a:p>
            <a:pPr algn="ctr"/>
            <a:r>
              <a:rPr lang="en-AU" dirty="0"/>
              <a:t>e.g. load each CSV and append data to a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FB500-3B58-7A50-58D0-DF975FB6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98" y="2025673"/>
            <a:ext cx="2225912" cy="215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9C5CA-8BEF-08B6-2FE6-8C728F3CD92D}"/>
              </a:ext>
            </a:extLst>
          </p:cNvPr>
          <p:cNvSpPr txBox="1"/>
          <p:nvPr/>
        </p:nvSpPr>
        <p:spPr>
          <a:xfrm>
            <a:off x="4131730" y="4406145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Tools and functionality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Useful tools to help you do what you need to do, e.g. </a:t>
            </a:r>
            <a:r>
              <a:rPr lang="en-AU" dirty="0" err="1"/>
              <a:t>tidyverse</a:t>
            </a:r>
            <a:r>
              <a:rPr lang="en-AU" dirty="0"/>
              <a:t> for data wrangling and visualisation.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8F53F-B477-2E78-EC43-75EB72F4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66" y="2067280"/>
            <a:ext cx="1900245" cy="1838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59BAC-E426-74DE-FA21-73435A9FA940}"/>
              </a:ext>
            </a:extLst>
          </p:cNvPr>
          <p:cNvSpPr txBox="1"/>
          <p:nvPr/>
        </p:nvSpPr>
        <p:spPr>
          <a:xfrm>
            <a:off x="8060264" y="4349701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Reusability &amp; flexibility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Scripts and functions you develop can be modified and reused for other projects, saving time and effort.</a:t>
            </a:r>
          </a:p>
        </p:txBody>
      </p:sp>
    </p:spTree>
    <p:extLst>
      <p:ext uri="{BB962C8B-B14F-4D97-AF65-F5344CB8AC3E}">
        <p14:creationId xmlns:p14="http://schemas.microsoft.com/office/powerpoint/2010/main" val="334074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r>
              <a:rPr lang="en-AU" dirty="0"/>
              <a:t>        </a:t>
            </a:r>
            <a:r>
              <a:rPr lang="en-AU" dirty="0">
                <a:hlinkClick r:id="rId4"/>
              </a:rPr>
              <a:t>@psbiomech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826263" y="929629"/>
            <a:ext cx="722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Promotes more systematic management of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5806-787B-9F02-461A-2BA93DF3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1908822"/>
            <a:ext cx="1197837" cy="1197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8A0BC-E0B0-314B-4E65-B3E14EFE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7" y="3106659"/>
            <a:ext cx="1197837" cy="1197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4A2DAA-99FA-A3CF-8572-61B79903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3106659"/>
            <a:ext cx="1197837" cy="1197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203FB3-5C4F-D245-236D-B8BA045F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1" y="3106658"/>
            <a:ext cx="1197837" cy="1197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7518E3-242B-A7D0-E9DC-4F8DB369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4" y="4117014"/>
            <a:ext cx="1197837" cy="1197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79E5-EAF1-57E6-B371-75844EFA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86" y="5186028"/>
            <a:ext cx="1197837" cy="1197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A1819-F91E-7B93-F489-2ED1497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9" y="4117013"/>
            <a:ext cx="1197837" cy="1197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9420F-8767-428B-3D87-E02F79A1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6" y="5182598"/>
            <a:ext cx="1197837" cy="1197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9E60C-9045-73A2-067E-3D58FFBE172D}"/>
              </a:ext>
            </a:extLst>
          </p:cNvPr>
          <p:cNvSpPr txBox="1"/>
          <p:nvPr/>
        </p:nvSpPr>
        <p:spPr>
          <a:xfrm>
            <a:off x="203338" y="1515784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/>
              <a:t>my_project</a:t>
            </a:r>
            <a:endParaRPr lang="en-AU" sz="2400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E8FD0D-82A1-E517-8851-EFCF311A9BE8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1699376" y="2507741"/>
            <a:ext cx="310160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EF7619-69E6-DBCA-30FD-1C8BC9E32F17}"/>
              </a:ext>
            </a:extLst>
          </p:cNvPr>
          <p:cNvCxnSpPr>
            <a:cxnSpLocks/>
            <a:stCxn id="9" idx="3"/>
            <a:endCxn id="25" idx="0"/>
          </p:cNvCxnSpPr>
          <p:nvPr/>
        </p:nvCxnSpPr>
        <p:spPr>
          <a:xfrm>
            <a:off x="1699376" y="2507741"/>
            <a:ext cx="3894382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E92D1D-C77A-AD80-3456-D964B5DEC146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1699376" y="2507741"/>
            <a:ext cx="7478604" cy="5989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2BF6D98-8BE1-2B9A-55FA-48021EAA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7" y="4181696"/>
            <a:ext cx="1068470" cy="10684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8F35A0-965B-0A1E-B2DE-B9904B16E8ED}"/>
              </a:ext>
            </a:extLst>
          </p:cNvPr>
          <p:cNvSpPr txBox="1"/>
          <p:nvPr/>
        </p:nvSpPr>
        <p:spPr>
          <a:xfrm>
            <a:off x="2608454" y="351994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9DCEEB-9F90-86F8-ECB1-D700702B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5182598"/>
            <a:ext cx="1068470" cy="1068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B4DD5E-E1D6-C54A-D129-80DD428A5699}"/>
              </a:ext>
            </a:extLst>
          </p:cNvPr>
          <p:cNvSpPr txBox="1"/>
          <p:nvPr/>
        </p:nvSpPr>
        <p:spPr>
          <a:xfrm>
            <a:off x="2826547" y="4594981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script1.r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5138E2-D905-2773-67AF-9EB8079B9032}"/>
              </a:ext>
            </a:extLst>
          </p:cNvPr>
          <p:cNvSpPr txBox="1"/>
          <p:nvPr/>
        </p:nvSpPr>
        <p:spPr>
          <a:xfrm>
            <a:off x="2826547" y="5519784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script2.r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15802-F9DD-61E5-74DF-A1E46B95F0AE}"/>
              </a:ext>
            </a:extLst>
          </p:cNvPr>
          <p:cNvSpPr txBox="1"/>
          <p:nvPr/>
        </p:nvSpPr>
        <p:spPr>
          <a:xfrm>
            <a:off x="6202764" y="347756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5A25E-34A8-66A9-1469-B1667CA54C39}"/>
              </a:ext>
            </a:extLst>
          </p:cNvPr>
          <p:cNvSpPr txBox="1"/>
          <p:nvPr/>
        </p:nvSpPr>
        <p:spPr>
          <a:xfrm>
            <a:off x="9822434" y="3474743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outputs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3365A-79C7-36B7-0554-AFB18E4E9ED4}"/>
              </a:ext>
            </a:extLst>
          </p:cNvPr>
          <p:cNvSpPr txBox="1"/>
          <p:nvPr/>
        </p:nvSpPr>
        <p:spPr>
          <a:xfrm>
            <a:off x="6909521" y="452172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CB323-6273-E2E2-7106-C4337D45C724}"/>
              </a:ext>
            </a:extLst>
          </p:cNvPr>
          <p:cNvSpPr txBox="1"/>
          <p:nvPr/>
        </p:nvSpPr>
        <p:spPr>
          <a:xfrm>
            <a:off x="6924498" y="555068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940DDD-9C30-29D7-A755-B8909ED768A4}"/>
              </a:ext>
            </a:extLst>
          </p:cNvPr>
          <p:cNvSpPr txBox="1"/>
          <p:nvPr/>
        </p:nvSpPr>
        <p:spPr>
          <a:xfrm>
            <a:off x="10375816" y="451271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analyses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B9F9F-711E-DB82-AEBD-4AC874A8A9D3}"/>
              </a:ext>
            </a:extLst>
          </p:cNvPr>
          <p:cNvSpPr txBox="1"/>
          <p:nvPr/>
        </p:nvSpPr>
        <p:spPr>
          <a:xfrm>
            <a:off x="10466890" y="556870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2992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3205-5F15-2136-2BB2-3E4BEB8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R?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CC5B56-A95A-7B86-9168-1EDCD9B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67" y="2194560"/>
            <a:ext cx="5681133" cy="40241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R is a programming language</a:t>
            </a:r>
          </a:p>
          <a:p>
            <a:endParaRPr lang="en-AU" dirty="0"/>
          </a:p>
          <a:p>
            <a:r>
              <a:rPr lang="en-AU" dirty="0"/>
              <a:t>Rich, flexible and powerful</a:t>
            </a:r>
          </a:p>
          <a:p>
            <a:endParaRPr lang="en-AU" dirty="0"/>
          </a:p>
          <a:p>
            <a:r>
              <a:rPr lang="en-AU" dirty="0"/>
              <a:t>Specifically developed for statistical programming and data analysis</a:t>
            </a:r>
          </a:p>
          <a:p>
            <a:endParaRPr lang="en-AU" dirty="0"/>
          </a:p>
          <a:p>
            <a:r>
              <a:rPr lang="en-AU" dirty="0"/>
              <a:t>Comes pre-built with many useful tools for statistics and analysis, data wrangling and visualisation</a:t>
            </a:r>
          </a:p>
          <a:p>
            <a:endParaRPr lang="en-AU" dirty="0"/>
          </a:p>
          <a:p>
            <a:r>
              <a:rPr lang="en-AU" dirty="0"/>
              <a:t>Easy to set up, easy to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4109-40EC-5FD6-5B84-224F5F31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4" y="2194560"/>
            <a:ext cx="4063272" cy="3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D3E9C-B1EF-A26A-9BCE-00D998B4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87" y="1137535"/>
            <a:ext cx="1484125" cy="1150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72D6-5959-A0BC-ECF4-D0A5272C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8" y="2613885"/>
            <a:ext cx="1484125" cy="115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BA0B4-B825-316F-633D-D859F17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0" y="2961946"/>
            <a:ext cx="1484125" cy="115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52644-2514-E25E-3624-C8B9EC7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9" y="4326149"/>
            <a:ext cx="1484125" cy="115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D69A-7D45-24A8-2411-E2096BB2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4" y="43599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EB4F0-CC30-4B7C-E597-C31110EE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0" y="5620362"/>
            <a:ext cx="1484125" cy="1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1AFDE-6B6A-AE7B-1B83-F83AB01F0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50175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A64F73-5111-5B68-B1FD-7E91F7E8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2" y="4960962"/>
            <a:ext cx="1484125" cy="115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EDAB-364A-F0B6-E1A5-2EAF31E74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63" y="4943430"/>
            <a:ext cx="1484125" cy="1150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973551" y="1010694"/>
            <a:ext cx="6312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your whole workflow with R scripts!</a:t>
            </a:r>
          </a:p>
        </p:txBody>
      </p:sp>
    </p:spTree>
    <p:extLst>
      <p:ext uri="{BB962C8B-B14F-4D97-AF65-F5344CB8AC3E}">
        <p14:creationId xmlns:p14="http://schemas.microsoft.com/office/powerpoint/2010/main" val="161985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FB47-2DC1-96DA-7876-266BF02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AU" dirty="0"/>
              <a:t>≠ statistics</a:t>
            </a:r>
            <a:endParaRPr lang="en-US" dirty="0"/>
          </a:p>
        </p:txBody>
      </p:sp>
      <p:pic>
        <p:nvPicPr>
          <p:cNvPr id="2050" name="Picture 2" descr="Schematic illustrations of key project phases and levels of activity over time, based on @PMBoK2000.">
            <a:extLst>
              <a:ext uri="{FF2B5EF4-FFF2-40B4-BE49-F238E27FC236}">
                <a16:creationId xmlns:a16="http://schemas.microsoft.com/office/drawing/2014/main" id="{216D6E58-7E6F-76B1-9672-C8A54658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21174"/>
            <a:ext cx="5578523" cy="371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0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44B9-2962-C330-AD31-991D4F6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6B6C-54B0-6B8E-E2A5-F84EFFCC1006}"/>
              </a:ext>
            </a:extLst>
          </p:cNvPr>
          <p:cNvSpPr txBox="1">
            <a:spLocks/>
          </p:cNvSpPr>
          <p:nvPr/>
        </p:nvSpPr>
        <p:spPr>
          <a:xfrm>
            <a:off x="518066" y="1752284"/>
            <a:ext cx="10820400" cy="4024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Rich, sophisticated </a:t>
            </a:r>
            <a:r>
              <a:rPr lang="en-US" dirty="0" err="1"/>
              <a:t>visualisations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C4F25C2-8E12-A08C-7515-B2DED73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1" y="4718084"/>
            <a:ext cx="2840017" cy="198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0FB-640F-AB4D-EB5D-EA599D3C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07" y="2044350"/>
            <a:ext cx="1951706" cy="207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FB04B-02A1-8641-1300-0A4131B62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09" y="4877272"/>
            <a:ext cx="2279595" cy="166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887F-FD82-C20A-EF98-D8ECEB43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38" y="1915228"/>
            <a:ext cx="2672556" cy="2451184"/>
          </a:xfrm>
          <a:prstGeom prst="rect">
            <a:avLst/>
          </a:prstGeom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C0B1A62E-5A5A-425E-3829-65F4FA3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" y="459907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st-tidytuesday-2019-torsten-week-16">
            <a:extLst>
              <a:ext uri="{FF2B5EF4-FFF2-40B4-BE49-F238E27FC236}">
                <a16:creationId xmlns:a16="http://schemas.microsoft.com/office/drawing/2014/main" id="{6DED25DE-CCD4-5E01-577D-D94D7E2C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5" y="238958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670C-89A6-4768-E847-3A20277F7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62" y="4377601"/>
            <a:ext cx="2769294" cy="207697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B7E156A-6CDB-397E-79C5-BD07CEED7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45" y="233185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75C06-6619-2A5B-4EEF-4577531A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98650"/>
            <a:ext cx="5421313" cy="688975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8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5342B-99AA-C608-36CD-C9975C2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5421313" cy="752475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5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1F5B-DFB4-A99A-8E65-DD35B8820D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0700" y="2782094"/>
            <a:ext cx="8610600" cy="1293812"/>
          </a:xfrm>
        </p:spPr>
        <p:txBody>
          <a:bodyPr>
            <a:normAutofit/>
          </a:bodyPr>
          <a:lstStyle/>
          <a:p>
            <a:pPr algn="ctr"/>
            <a:r>
              <a:rPr lang="en-AU" sz="6600" dirty="0"/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01601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D650-8B08-885D-2195-88067D0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4597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OVER TO YOU!</a:t>
            </a:r>
          </a:p>
        </p:txBody>
      </p:sp>
    </p:spTree>
    <p:extLst>
      <p:ext uri="{BB962C8B-B14F-4D97-AF65-F5344CB8AC3E}">
        <p14:creationId xmlns:p14="http://schemas.microsoft.com/office/powerpoint/2010/main" val="101534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8F3C9-8730-1BB7-1D0E-7C4852168448}"/>
              </a:ext>
            </a:extLst>
          </p:cNvPr>
          <p:cNvSpPr txBox="1"/>
          <p:nvPr/>
        </p:nvSpPr>
        <p:spPr>
          <a:xfrm>
            <a:off x="4767943" y="176551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 dirty="0"/>
              <a:t>Mick Girdwood</a:t>
            </a:r>
          </a:p>
          <a:p>
            <a:endParaRPr lang="en-AU" dirty="0"/>
          </a:p>
          <a:p>
            <a:r>
              <a:rPr lang="en-AU" dirty="0"/>
              <a:t>PhD Student / Physiotherapist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m.girdwood@Latrobe.edu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Muscle strength and cortical processes in MSK injuries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management, wrangling,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F493-F067-421D-9749-EA9FDFFB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85" y="2168070"/>
            <a:ext cx="2538186" cy="3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FD76D-F2CA-F7C9-A7D2-DBC40E3B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9" y="2155778"/>
            <a:ext cx="4324641" cy="264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365D8-DC99-3F65-FFA2-4A59549E5BE4}"/>
              </a:ext>
            </a:extLst>
          </p:cNvPr>
          <p:cNvSpPr txBox="1"/>
          <p:nvPr/>
        </p:nvSpPr>
        <p:spPr>
          <a:xfrm>
            <a:off x="2456597" y="5051511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56B-C056-BD26-66FF-B6BA466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7029"/>
            <a:ext cx="304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5464629" y="3769863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>
                <a:hlinkClick r:id="rId3"/>
              </a:rPr>
              <a:t>https://r4ds.had.co.nz/index.html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617572" y="577046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https://bookdown.org/ndphillips/YaRrr/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18EF6-0A26-302D-DAF8-28AE4A7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34" y="2044269"/>
            <a:ext cx="2482505" cy="351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A575A-F75C-2CD1-82AA-2D1BAD74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4" y="2044269"/>
            <a:ext cx="2482505" cy="339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B02F-BE18-7562-F196-393344F53C1E}"/>
              </a:ext>
            </a:extLst>
          </p:cNvPr>
          <p:cNvSpPr txBox="1"/>
          <p:nvPr/>
        </p:nvSpPr>
        <p:spPr>
          <a:xfrm>
            <a:off x="6467197" y="5582804"/>
            <a:ext cx="439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>
                <a:hlinkClick r:id="rId5"/>
              </a:rPr>
              <a:t>https://www.discoveringstatistics.com/books/discovering-stat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8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F15D-9EB0-1571-0E1C-70675F4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39B-929D-C2A0-B4E4-85CE4241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51" y="253251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859-8033-42CD-2261-37523DF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47" y="2513018"/>
            <a:ext cx="11713224" cy="175894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BRING a problem to Solve!</a:t>
            </a:r>
          </a:p>
        </p:txBody>
      </p:sp>
    </p:spTree>
    <p:extLst>
      <p:ext uri="{BB962C8B-B14F-4D97-AF65-F5344CB8AC3E}">
        <p14:creationId xmlns:p14="http://schemas.microsoft.com/office/powerpoint/2010/main" val="38713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FA73-E0B6-715E-82F4-E57DFCE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18FC4-46B9-2C0D-E21C-DF8415AC3349}"/>
              </a:ext>
            </a:extLst>
          </p:cNvPr>
          <p:cNvSpPr txBox="1"/>
          <p:nvPr/>
        </p:nvSpPr>
        <p:spPr>
          <a:xfrm>
            <a:off x="975848" y="2589816"/>
            <a:ext cx="1024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Presentations, code and other stuff available here</a:t>
            </a:r>
          </a:p>
          <a:p>
            <a:pPr algn="ctr"/>
            <a:r>
              <a:rPr lang="en-AU" sz="2800" dirty="0"/>
              <a:t>(for the moment, until we can find a nice place for them):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5C54677B-15E6-B5E9-346E-50A954C4A2E5}"/>
              </a:ext>
            </a:extLst>
          </p:cNvPr>
          <p:cNvSpPr txBox="1"/>
          <p:nvPr/>
        </p:nvSpPr>
        <p:spPr>
          <a:xfrm>
            <a:off x="2895600" y="4076338"/>
            <a:ext cx="652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4"/>
              </a:rPr>
              <a:t>https://github.com/latr-meetups/latr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371197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115B78-5990-C167-E956-3A8DD93546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PLEASE SEND </a:t>
            </a:r>
            <a:r>
              <a:rPr lang="en-US" dirty="0" err="1"/>
              <a:t>uS</a:t>
            </a:r>
            <a:r>
              <a:rPr lang="en-US" dirty="0"/>
              <a:t> </a:t>
            </a:r>
            <a:r>
              <a:rPr lang="en-US" dirty="0" err="1"/>
              <a:t>YouR</a:t>
            </a:r>
            <a:r>
              <a:rPr lang="en-US" dirty="0"/>
              <a:t> DETAILS!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FE347A-8577-8078-8666-E992678FC397}"/>
              </a:ext>
            </a:extLst>
          </p:cNvPr>
          <p:cNvSpPr txBox="1"/>
          <p:nvPr/>
        </p:nvSpPr>
        <p:spPr>
          <a:xfrm>
            <a:off x="3472405" y="2782669"/>
            <a:ext cx="4618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https://forms.gle/BdKLJgHU8nyg4LZcA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F08DB08-454F-D979-3E1A-83F3777EA0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621" y="3276804"/>
            <a:ext cx="3011127" cy="2969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4713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45F84-0A34-F54B-9F17-611726014BBC}"/>
              </a:ext>
            </a:extLst>
          </p:cNvPr>
          <p:cNvSpPr txBox="1"/>
          <p:nvPr/>
        </p:nvSpPr>
        <p:spPr>
          <a:xfrm>
            <a:off x="3729251" y="2950879"/>
            <a:ext cx="51908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Today’s agenda???</a:t>
            </a:r>
          </a:p>
          <a:p>
            <a:endParaRPr lang="en-AU" sz="4000" dirty="0"/>
          </a:p>
          <a:p>
            <a:r>
              <a:rPr lang="en-AU" sz="40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2800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E733F-12A7-4C36-F147-526244DC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1" y="2437006"/>
            <a:ext cx="4542295" cy="357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2F998-9D3B-E010-9028-04D04A85C568}"/>
              </a:ext>
            </a:extLst>
          </p:cNvPr>
          <p:cNvSpPr txBox="1"/>
          <p:nvPr/>
        </p:nvSpPr>
        <p:spPr>
          <a:xfrm>
            <a:off x="438551" y="2893040"/>
            <a:ext cx="6743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Friendly and regular </a:t>
            </a:r>
            <a:r>
              <a:rPr lang="en-US" sz="3200" dirty="0"/>
              <a:t>meet up to help share the joy of R and other coding methods, between researchers and students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EF92CD-1944-CD82-9D6B-9B56B67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029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856</TotalTime>
  <Words>894</Words>
  <Application>Microsoft Macintosh PowerPoint</Application>
  <PresentationFormat>Widescreen</PresentationFormat>
  <Paragraphs>269</Paragraphs>
  <Slides>36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Cambria Math</vt:lpstr>
      <vt:lpstr>Century Gothic</vt:lpstr>
      <vt:lpstr>Courier New</vt:lpstr>
      <vt:lpstr>Helvetica</vt:lpstr>
      <vt:lpstr>Lucida Handwriting</vt:lpstr>
      <vt:lpstr>Vapor Trail</vt:lpstr>
      <vt:lpstr>  welcome!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scripting help?</vt:lpstr>
      <vt:lpstr>How can scripting help?</vt:lpstr>
      <vt:lpstr>How can scripting help? </vt:lpstr>
      <vt:lpstr>PowerPoint Presentation</vt:lpstr>
      <vt:lpstr>WHY USE R?</vt:lpstr>
      <vt:lpstr>PowerPoint Presentation</vt:lpstr>
      <vt:lpstr>PowerPoint Presentation</vt:lpstr>
      <vt:lpstr>Programming ≠ statistics</vt:lpstr>
      <vt:lpstr>LESS OBVIOUS APPLICATIONS</vt:lpstr>
      <vt:lpstr>Less obvious applications</vt:lpstr>
      <vt:lpstr>Less obvious applications</vt:lpstr>
      <vt:lpstr>WORKED EXAMPLE</vt:lpstr>
      <vt:lpstr>OVER TO YOU!</vt:lpstr>
      <vt:lpstr>Resources</vt:lpstr>
      <vt:lpstr>Resources</vt:lpstr>
      <vt:lpstr>Resources</vt:lpstr>
      <vt:lpstr>RESOURCES</vt:lpstr>
      <vt:lpstr>BRING a problem to Solve!</vt:lpstr>
      <vt:lpstr>THANK YOU!</vt:lpstr>
      <vt:lpstr>PLEASE SEND uS YouR DETAILS!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Mick Girdwood</cp:lastModifiedBy>
  <cp:revision>211</cp:revision>
  <dcterms:created xsi:type="dcterms:W3CDTF">2022-03-24T05:10:28Z</dcterms:created>
  <dcterms:modified xsi:type="dcterms:W3CDTF">2022-05-25T02:17:37Z</dcterms:modified>
</cp:coreProperties>
</file>